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57" r:id="rId3"/>
    <p:sldId id="258" r:id="rId4"/>
    <p:sldId id="261" r:id="rId5"/>
    <p:sldId id="259" r:id="rId6"/>
    <p:sldId id="256"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16" d="100"/>
          <a:sy n="116"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6A01-8989-9131-E48C-932826025C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8D51B-6AD1-EA76-9D3D-F4A44143C2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1D5A84-57DD-1377-C9C9-2225824376AE}"/>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5" name="Footer Placeholder 4">
            <a:extLst>
              <a:ext uri="{FF2B5EF4-FFF2-40B4-BE49-F238E27FC236}">
                <a16:creationId xmlns:a16="http://schemas.microsoft.com/office/drawing/2014/main" id="{371FEC79-0890-AD7D-069C-DB3FE9453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F6B70-A35D-26AA-52E1-E48510590798}"/>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210561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48E0-7D71-E51F-F6C9-3B430A361B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F38EF5-778F-A252-CD9B-020A974C89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024FE-A326-8BC8-3816-B956470BB8C0}"/>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5" name="Footer Placeholder 4">
            <a:extLst>
              <a:ext uri="{FF2B5EF4-FFF2-40B4-BE49-F238E27FC236}">
                <a16:creationId xmlns:a16="http://schemas.microsoft.com/office/drawing/2014/main" id="{86B61612-9E66-6B9A-39E3-4131CE2EA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30ED9B-0FF5-FFB8-5B7E-E45FAC3F1635}"/>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3348974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E02845-0133-823F-54C9-5CD6FC92D6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B29EAA-D360-9BAE-8221-E383D4059B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22BEE-2B16-40AE-761E-A07B14242B7F}"/>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5" name="Footer Placeholder 4">
            <a:extLst>
              <a:ext uri="{FF2B5EF4-FFF2-40B4-BE49-F238E27FC236}">
                <a16:creationId xmlns:a16="http://schemas.microsoft.com/office/drawing/2014/main" id="{6162E1F8-F911-A24C-BD07-AF61CC79A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EA2A5-C7DB-DE8A-35FC-AF863E3F32EA}"/>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2529764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97BA-D727-44B4-7D44-B59A79690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535F27-292F-4BE3-9A73-43A29AA896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8B34D-E9F1-1D84-6879-756B8F97FE0D}"/>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5" name="Footer Placeholder 4">
            <a:extLst>
              <a:ext uri="{FF2B5EF4-FFF2-40B4-BE49-F238E27FC236}">
                <a16:creationId xmlns:a16="http://schemas.microsoft.com/office/drawing/2014/main" id="{B5C0FA36-E0AC-3A8B-884F-E1D2DC655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2D1B1-1A81-E04B-112D-F1382C5AACE5}"/>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214682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B02D-61E7-A8DE-E10D-FC17981AE9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58E8CA-9ADD-365F-5856-9AA080A8FD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3A92AC-6853-0FCF-0ACA-7674DABE71B3}"/>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5" name="Footer Placeholder 4">
            <a:extLst>
              <a:ext uri="{FF2B5EF4-FFF2-40B4-BE49-F238E27FC236}">
                <a16:creationId xmlns:a16="http://schemas.microsoft.com/office/drawing/2014/main" id="{F915C321-05FC-8026-96C0-F1E8CE566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EA7A7-5A2B-E24F-AF82-79F599FCBC5C}"/>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342642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843C2-B64A-BAF6-218F-7ECE9EB90F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91B8C-E9A0-D72E-1DA5-A81E895E73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E6944D-79D4-B11B-99B2-30665643D3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7DE23E-555B-CB6C-9D64-B910173B5B1E}"/>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6" name="Footer Placeholder 5">
            <a:extLst>
              <a:ext uri="{FF2B5EF4-FFF2-40B4-BE49-F238E27FC236}">
                <a16:creationId xmlns:a16="http://schemas.microsoft.com/office/drawing/2014/main" id="{94E66757-78DE-ADB9-E6A4-43A6201E4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1F15A-A120-EB38-3175-5838F62450C8}"/>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874949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CCB1-C0EB-94F0-A2B9-0A82EBAA63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A3862D-73C1-B2F9-234B-D0DA9F74D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417846-7A24-7ED4-D3DE-60320CAE24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C42D50-AF62-CDB3-CDEE-3A4AFCB71C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B48453-B2BF-B79D-860E-396115BCED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3B4219-F5C6-CF67-FD40-756B155B0875}"/>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8" name="Footer Placeholder 7">
            <a:extLst>
              <a:ext uri="{FF2B5EF4-FFF2-40B4-BE49-F238E27FC236}">
                <a16:creationId xmlns:a16="http://schemas.microsoft.com/office/drawing/2014/main" id="{48BD0E63-C4D4-A00A-257A-382BDFD032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1A895-AE42-2380-AA4E-E918B8B4528E}"/>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761327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8B14-0564-EFB1-D05D-7789E888DB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063FB2-7DEF-82FA-6724-994056636CB8}"/>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4" name="Footer Placeholder 3">
            <a:extLst>
              <a:ext uri="{FF2B5EF4-FFF2-40B4-BE49-F238E27FC236}">
                <a16:creationId xmlns:a16="http://schemas.microsoft.com/office/drawing/2014/main" id="{896C8ABF-8D67-B8CF-9B87-F35868338D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1B8182-1D02-AE9A-562E-6FBF5FCDE306}"/>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599315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A30718-C938-61CD-45B1-53CCD8295935}"/>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3" name="Footer Placeholder 2">
            <a:extLst>
              <a:ext uri="{FF2B5EF4-FFF2-40B4-BE49-F238E27FC236}">
                <a16:creationId xmlns:a16="http://schemas.microsoft.com/office/drawing/2014/main" id="{7CE1059F-E8A7-C428-1F14-7C82C89E26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DDF6A-6856-B968-04C9-CFE22B2AE664}"/>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1230686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1AFB-F2B3-DFCC-FD18-0345D6DC3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0B25DE-CC33-2EEA-AC21-C7730C6A66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CC0A48-7233-34CF-F9D6-F49A09E0C5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729527-8011-59E5-6F56-2E62CDE724F4}"/>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6" name="Footer Placeholder 5">
            <a:extLst>
              <a:ext uri="{FF2B5EF4-FFF2-40B4-BE49-F238E27FC236}">
                <a16:creationId xmlns:a16="http://schemas.microsoft.com/office/drawing/2014/main" id="{1F200C58-40D1-33A4-9A3E-37CC35819A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E27BC6-7D53-1F24-6887-1A409ECC2B75}"/>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2816424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CD3A-2BE2-62ED-1F41-759C0CEC6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F8B3E5-AC2A-E011-9931-6C8FC83AB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ADE18-0187-8D71-A2D8-4BD5C3DBB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667C94-F5A4-26CE-30F2-B08BDEEBE80D}"/>
              </a:ext>
            </a:extLst>
          </p:cNvPr>
          <p:cNvSpPr>
            <a:spLocks noGrp="1"/>
          </p:cNvSpPr>
          <p:nvPr>
            <p:ph type="dt" sz="half" idx="10"/>
          </p:nvPr>
        </p:nvSpPr>
        <p:spPr/>
        <p:txBody>
          <a:bodyPr/>
          <a:lstStyle/>
          <a:p>
            <a:fld id="{AC694C2C-E7E3-A34F-BE77-02EACD14AE80}" type="datetimeFigureOut">
              <a:rPr lang="en-US" smtClean="0"/>
              <a:t>9/24/24</a:t>
            </a:fld>
            <a:endParaRPr lang="en-US"/>
          </a:p>
        </p:txBody>
      </p:sp>
      <p:sp>
        <p:nvSpPr>
          <p:cNvPr id="6" name="Footer Placeholder 5">
            <a:extLst>
              <a:ext uri="{FF2B5EF4-FFF2-40B4-BE49-F238E27FC236}">
                <a16:creationId xmlns:a16="http://schemas.microsoft.com/office/drawing/2014/main" id="{EF41B3B0-91E7-22DF-5617-5F83F8DDEA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621ED-71E6-B18C-BE1E-3981C117BDCA}"/>
              </a:ext>
            </a:extLst>
          </p:cNvPr>
          <p:cNvSpPr>
            <a:spLocks noGrp="1"/>
          </p:cNvSpPr>
          <p:nvPr>
            <p:ph type="sldNum" sz="quarter" idx="12"/>
          </p:nvPr>
        </p:nvSpPr>
        <p:spPr/>
        <p:txBody>
          <a:bodyPr/>
          <a:lstStyle/>
          <a:p>
            <a:fld id="{EBA467AF-961C-0C4E-9A32-CE6C198A68FA}" type="slidenum">
              <a:rPr lang="en-US" smtClean="0"/>
              <a:t>‹#›</a:t>
            </a:fld>
            <a:endParaRPr lang="en-US"/>
          </a:p>
        </p:txBody>
      </p:sp>
    </p:spTree>
    <p:extLst>
      <p:ext uri="{BB962C8B-B14F-4D97-AF65-F5344CB8AC3E}">
        <p14:creationId xmlns:p14="http://schemas.microsoft.com/office/powerpoint/2010/main" val="84104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03BF29-E531-E8DD-C648-1A7A0A99CF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C5604B-6D68-B84D-76EF-D128CCF17F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EFAD9-E6B3-8A98-26D3-7F41A756E8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694C2C-E7E3-A34F-BE77-02EACD14AE80}" type="datetimeFigureOut">
              <a:rPr lang="en-US" smtClean="0"/>
              <a:t>9/24/24</a:t>
            </a:fld>
            <a:endParaRPr lang="en-US"/>
          </a:p>
        </p:txBody>
      </p:sp>
      <p:sp>
        <p:nvSpPr>
          <p:cNvPr id="5" name="Footer Placeholder 4">
            <a:extLst>
              <a:ext uri="{FF2B5EF4-FFF2-40B4-BE49-F238E27FC236}">
                <a16:creationId xmlns:a16="http://schemas.microsoft.com/office/drawing/2014/main" id="{6716C1CD-B031-7B75-EB17-AB7AB53920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0A9EB4-E151-BCCD-7AA3-9845BC5B2D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A467AF-961C-0C4E-9A32-CE6C198A68FA}" type="slidenum">
              <a:rPr lang="en-US" smtClean="0"/>
              <a:t>‹#›</a:t>
            </a:fld>
            <a:endParaRPr lang="en-US"/>
          </a:p>
        </p:txBody>
      </p:sp>
    </p:spTree>
    <p:extLst>
      <p:ext uri="{BB962C8B-B14F-4D97-AF65-F5344CB8AC3E}">
        <p14:creationId xmlns:p14="http://schemas.microsoft.com/office/powerpoint/2010/main" val="2984225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5054-EC5F-FB1D-CB95-6075F06AB3B2}"/>
              </a:ext>
            </a:extLst>
          </p:cNvPr>
          <p:cNvSpPr>
            <a:spLocks noGrp="1"/>
          </p:cNvSpPr>
          <p:nvPr>
            <p:ph type="ctrTitle"/>
          </p:nvPr>
        </p:nvSpPr>
        <p:spPr/>
        <p:txBody>
          <a:bodyPr/>
          <a:lstStyle/>
          <a:p>
            <a:r>
              <a:rPr lang="en-US" dirty="0"/>
              <a:t>MED 275 – Diagnosis and Screening</a:t>
            </a:r>
          </a:p>
        </p:txBody>
      </p:sp>
      <p:sp>
        <p:nvSpPr>
          <p:cNvPr id="3" name="Subtitle 2">
            <a:extLst>
              <a:ext uri="{FF2B5EF4-FFF2-40B4-BE49-F238E27FC236}">
                <a16:creationId xmlns:a16="http://schemas.microsoft.com/office/drawing/2014/main" id="{C2CC98F1-18E9-461E-BCBB-A13A81EED4EB}"/>
              </a:ext>
            </a:extLst>
          </p:cNvPr>
          <p:cNvSpPr>
            <a:spLocks noGrp="1"/>
          </p:cNvSpPr>
          <p:nvPr>
            <p:ph type="subTitle" idx="1"/>
          </p:nvPr>
        </p:nvSpPr>
        <p:spPr/>
        <p:txBody>
          <a:bodyPr/>
          <a:lstStyle/>
          <a:p>
            <a:r>
              <a:rPr lang="en-US" dirty="0"/>
              <a:t>Bryant Lin, MD</a:t>
            </a:r>
          </a:p>
          <a:p>
            <a:r>
              <a:rPr lang="en-US" dirty="0"/>
              <a:t>September 25, 2024</a:t>
            </a:r>
          </a:p>
        </p:txBody>
      </p:sp>
    </p:spTree>
    <p:extLst>
      <p:ext uri="{BB962C8B-B14F-4D97-AF65-F5344CB8AC3E}">
        <p14:creationId xmlns:p14="http://schemas.microsoft.com/office/powerpoint/2010/main" val="303100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x-ray of a person's chest&#10;&#10;Description automatically generated">
            <a:extLst>
              <a:ext uri="{FF2B5EF4-FFF2-40B4-BE49-F238E27FC236}">
                <a16:creationId xmlns:a16="http://schemas.microsoft.com/office/drawing/2014/main" id="{C583A957-3059-446C-B9E8-56254F01A5CC}"/>
              </a:ext>
            </a:extLst>
          </p:cNvPr>
          <p:cNvPicPr>
            <a:picLocks noChangeAspect="1"/>
          </p:cNvPicPr>
          <p:nvPr/>
        </p:nvPicPr>
        <p:blipFill>
          <a:blip r:embed="rId2"/>
          <a:stretch>
            <a:fillRect/>
          </a:stretch>
        </p:blipFill>
        <p:spPr>
          <a:xfrm>
            <a:off x="0" y="150313"/>
            <a:ext cx="5889515" cy="4553889"/>
          </a:xfrm>
          <a:prstGeom prst="rect">
            <a:avLst/>
          </a:prstGeom>
        </p:spPr>
      </p:pic>
      <p:sp>
        <p:nvSpPr>
          <p:cNvPr id="3" name="TextBox 2">
            <a:extLst>
              <a:ext uri="{FF2B5EF4-FFF2-40B4-BE49-F238E27FC236}">
                <a16:creationId xmlns:a16="http://schemas.microsoft.com/office/drawing/2014/main" id="{6F6CB13E-B011-490B-8AED-79AD010BDE3A}"/>
              </a:ext>
            </a:extLst>
          </p:cNvPr>
          <p:cNvSpPr txBox="1"/>
          <p:nvPr/>
        </p:nvSpPr>
        <p:spPr>
          <a:xfrm>
            <a:off x="5982163" y="18111"/>
            <a:ext cx="6209838" cy="7571303"/>
          </a:xfrm>
          <a:prstGeom prst="rect">
            <a:avLst/>
          </a:prstGeom>
          <a:noFill/>
        </p:spPr>
        <p:txBody>
          <a:bodyPr wrap="square" rtlCol="0">
            <a:spAutoFit/>
          </a:bodyPr>
          <a:lstStyle/>
          <a:p>
            <a:r>
              <a:rPr lang="en-US" dirty="0">
                <a:effectLst/>
                <a:latin typeface="Arial" panose="020B0604020202020204" pitchFamily="34" charset="0"/>
              </a:rPr>
              <a:t> </a:t>
            </a:r>
          </a:p>
          <a:p>
            <a:r>
              <a:rPr lang="en-US" dirty="0">
                <a:effectLst/>
                <a:latin typeface="Arial" panose="020B0604020202020204" pitchFamily="34" charset="0"/>
              </a:rPr>
              <a:t>FINDINGS:</a:t>
            </a:r>
          </a:p>
          <a:p>
            <a:r>
              <a:rPr lang="en-US" dirty="0">
                <a:effectLst/>
                <a:latin typeface="Arial" panose="020B0604020202020204" pitchFamily="34" charset="0"/>
              </a:rPr>
              <a:t> </a:t>
            </a:r>
          </a:p>
          <a:p>
            <a:r>
              <a:rPr lang="en-US" dirty="0">
                <a:effectLst/>
                <a:latin typeface="Arial" panose="020B0604020202020204" pitchFamily="34" charset="0"/>
              </a:rPr>
              <a:t>Elevated right hemidiaphragm and reduced right lung volumes are new from prior study.  A new, 2 cm layer of pulmonary opacity covers the right mediastinal border from apex to base of the lung, with additional linear scars n the right mid lung.  The left lung is clear.  Size of the heart is probably normal.  On the lateral view, there is a "donut" sign around the right upper lobe bronchus and lymphadenopathy is possible.  The right posterior sulcus is blunted, may reflect a small right pleural effusion.   No bony or soft tissue abnormality.</a:t>
            </a:r>
          </a:p>
          <a:p>
            <a:r>
              <a:rPr lang="en-US" dirty="0">
                <a:effectLst/>
                <a:latin typeface="Arial" panose="020B0604020202020204" pitchFamily="34" charset="0"/>
              </a:rPr>
              <a:t> </a:t>
            </a:r>
          </a:p>
          <a:p>
            <a:r>
              <a:rPr lang="en-US" dirty="0">
                <a:effectLst/>
                <a:latin typeface="Arial" panose="020B0604020202020204" pitchFamily="34" charset="0"/>
              </a:rPr>
              <a:t> </a:t>
            </a:r>
          </a:p>
          <a:p>
            <a:r>
              <a:rPr lang="en-US" dirty="0">
                <a:effectLst/>
                <a:latin typeface="Arial" panose="020B0604020202020204" pitchFamily="34" charset="0"/>
              </a:rPr>
              <a:t>IMPRESSION:</a:t>
            </a:r>
          </a:p>
          <a:p>
            <a:r>
              <a:rPr lang="en-US" dirty="0">
                <a:effectLst/>
                <a:latin typeface="Arial" panose="020B0604020202020204" pitchFamily="34" charset="0"/>
              </a:rPr>
              <a:t> </a:t>
            </a:r>
          </a:p>
          <a:p>
            <a:r>
              <a:rPr lang="en-US" dirty="0">
                <a:effectLst/>
                <a:latin typeface="Arial" panose="020B0604020202020204" pitchFamily="34" charset="0"/>
              </a:rPr>
              <a:t>1.  New right lung changes since 9/2006 could reflect changes from radiation. But since we cannot be certain of chronicity, we cannot rule out acute infection or malignancy.  Mediastinal lymphadenopathy and a right pleural effusion are possible.   Recommend a chest CT with contrast for better evaluation.</a:t>
            </a:r>
          </a:p>
          <a:p>
            <a:r>
              <a:rPr lang="en-US" dirty="0">
                <a:effectLst/>
                <a:latin typeface="Arial" panose="020B0604020202020204" pitchFamily="34" charset="0"/>
              </a:rPr>
              <a:t> </a:t>
            </a:r>
          </a:p>
          <a:p>
            <a:r>
              <a:rPr lang="en-US" dirty="0">
                <a:effectLst/>
                <a:latin typeface="Arial" panose="020B0604020202020204" pitchFamily="34" charset="0"/>
              </a:rPr>
              <a:t> </a:t>
            </a:r>
          </a:p>
          <a:p>
            <a:r>
              <a:rPr lang="en-US" dirty="0">
                <a:effectLst/>
                <a:latin typeface="Arial" panose="020B0604020202020204" pitchFamily="34" charset="0"/>
              </a:rPr>
              <a:t> </a:t>
            </a:r>
          </a:p>
          <a:p>
            <a:endParaRPr lang="en-US" dirty="0"/>
          </a:p>
        </p:txBody>
      </p:sp>
      <p:sp>
        <p:nvSpPr>
          <p:cNvPr id="4" name="TextBox 3">
            <a:extLst>
              <a:ext uri="{FF2B5EF4-FFF2-40B4-BE49-F238E27FC236}">
                <a16:creationId xmlns:a16="http://schemas.microsoft.com/office/drawing/2014/main" id="{0823B399-ACC7-D6DB-64F6-E1B1E4CA115C}"/>
              </a:ext>
            </a:extLst>
          </p:cNvPr>
          <p:cNvSpPr txBox="1"/>
          <p:nvPr/>
        </p:nvSpPr>
        <p:spPr>
          <a:xfrm>
            <a:off x="176270" y="5166911"/>
            <a:ext cx="1370632" cy="369332"/>
          </a:xfrm>
          <a:prstGeom prst="rect">
            <a:avLst/>
          </a:prstGeom>
          <a:noFill/>
        </p:spPr>
        <p:txBody>
          <a:bodyPr wrap="none" rtlCol="0">
            <a:spAutoFit/>
          </a:bodyPr>
          <a:lstStyle/>
          <a:p>
            <a:r>
              <a:rPr lang="en-US" dirty="0"/>
              <a:t>May 7, 2024</a:t>
            </a:r>
          </a:p>
        </p:txBody>
      </p:sp>
    </p:spTree>
    <p:extLst>
      <p:ext uri="{BB962C8B-B14F-4D97-AF65-F5344CB8AC3E}">
        <p14:creationId xmlns:p14="http://schemas.microsoft.com/office/powerpoint/2010/main" val="197946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n x-ray&#10;&#10;Description automatically generated">
            <a:extLst>
              <a:ext uri="{FF2B5EF4-FFF2-40B4-BE49-F238E27FC236}">
                <a16:creationId xmlns:a16="http://schemas.microsoft.com/office/drawing/2014/main" id="{83A0CE7B-0394-DF23-CA3A-F3CA4B745922}"/>
              </a:ext>
            </a:extLst>
          </p:cNvPr>
          <p:cNvPicPr>
            <a:picLocks noChangeAspect="1"/>
          </p:cNvPicPr>
          <p:nvPr/>
        </p:nvPicPr>
        <p:blipFill>
          <a:blip r:embed="rId2"/>
          <a:stretch>
            <a:fillRect/>
          </a:stretch>
        </p:blipFill>
        <p:spPr>
          <a:xfrm>
            <a:off x="0" y="0"/>
            <a:ext cx="6100285" cy="6070294"/>
          </a:xfrm>
          <a:prstGeom prst="rect">
            <a:avLst/>
          </a:prstGeom>
        </p:spPr>
      </p:pic>
      <p:sp>
        <p:nvSpPr>
          <p:cNvPr id="4" name="TextBox 3">
            <a:extLst>
              <a:ext uri="{FF2B5EF4-FFF2-40B4-BE49-F238E27FC236}">
                <a16:creationId xmlns:a16="http://schemas.microsoft.com/office/drawing/2014/main" id="{23785C59-A188-472A-92B6-A3994AB55054}"/>
              </a:ext>
            </a:extLst>
          </p:cNvPr>
          <p:cNvSpPr txBox="1"/>
          <p:nvPr/>
        </p:nvSpPr>
        <p:spPr>
          <a:xfrm>
            <a:off x="6096000" y="275422"/>
            <a:ext cx="6283285" cy="6463308"/>
          </a:xfrm>
          <a:prstGeom prst="rect">
            <a:avLst/>
          </a:prstGeom>
          <a:noFill/>
        </p:spPr>
        <p:txBody>
          <a:bodyPr wrap="square" rtlCol="0">
            <a:spAutoFit/>
          </a:bodyPr>
          <a:lstStyle/>
          <a:p>
            <a:r>
              <a:rPr lang="en-US" dirty="0">
                <a:effectLst/>
                <a:latin typeface="Arial" panose="020B0604020202020204" pitchFamily="34" charset="0"/>
              </a:rPr>
              <a:t>IMPRESSION:</a:t>
            </a:r>
          </a:p>
          <a:p>
            <a:r>
              <a:rPr lang="en-US" dirty="0">
                <a:effectLst/>
                <a:latin typeface="Arial" panose="020B0604020202020204" pitchFamily="34" charset="0"/>
              </a:rPr>
              <a:t> </a:t>
            </a:r>
          </a:p>
          <a:p>
            <a:r>
              <a:rPr lang="en-US" dirty="0">
                <a:effectLst/>
                <a:latin typeface="Arial" panose="020B0604020202020204" pitchFamily="34" charset="0"/>
              </a:rPr>
              <a:t>1.  Large right superior perihilar consolidation, with associated right hilar, mediastinal, and supraclavicular necrotic lymphadenopathy. There is associated right segmental airway narrowing with probable </a:t>
            </a:r>
            <a:r>
              <a:rPr lang="en-US" dirty="0" err="1">
                <a:effectLst/>
                <a:latin typeface="Arial" panose="020B0604020202020204" pitchFamily="34" charset="0"/>
              </a:rPr>
              <a:t>postobstructive</a:t>
            </a:r>
            <a:r>
              <a:rPr lang="en-US" dirty="0">
                <a:effectLst/>
                <a:latin typeface="Arial" panose="020B0604020202020204" pitchFamily="34" charset="0"/>
              </a:rPr>
              <a:t> consolidation/pneumonia. While these findings may reflect </a:t>
            </a:r>
            <a:r>
              <a:rPr lang="en-US" dirty="0" err="1">
                <a:effectLst/>
                <a:latin typeface="Arial" panose="020B0604020202020204" pitchFamily="34" charset="0"/>
              </a:rPr>
              <a:t>multilobar</a:t>
            </a:r>
            <a:r>
              <a:rPr lang="en-US" dirty="0">
                <a:effectLst/>
                <a:latin typeface="Arial" panose="020B0604020202020204" pitchFamily="34" charset="0"/>
              </a:rPr>
              <a:t> pneumonia (possibly tuberculous given necrotic lymphadenopathy), there is high suspicion for malignancy. Consider referral to pulmonology for possible tissue diagnosis.</a:t>
            </a:r>
          </a:p>
          <a:p>
            <a:r>
              <a:rPr lang="en-US" dirty="0">
                <a:effectLst/>
                <a:latin typeface="Arial" panose="020B0604020202020204" pitchFamily="34" charset="0"/>
              </a:rPr>
              <a:t> </a:t>
            </a:r>
          </a:p>
          <a:p>
            <a:r>
              <a:rPr lang="en-US" dirty="0">
                <a:effectLst/>
                <a:latin typeface="Arial" panose="020B0604020202020204" pitchFamily="34" charset="0"/>
              </a:rPr>
              <a:t>2.  Small-moderate right pleural effusion and small pericardial effusion, which may be reactive or malignant in nature. </a:t>
            </a:r>
          </a:p>
          <a:p>
            <a:r>
              <a:rPr lang="en-US" dirty="0">
                <a:effectLst/>
                <a:latin typeface="Arial" panose="020B0604020202020204" pitchFamily="34" charset="0"/>
              </a:rPr>
              <a:t> </a:t>
            </a:r>
          </a:p>
          <a:p>
            <a:r>
              <a:rPr lang="en-US" dirty="0">
                <a:effectLst/>
                <a:latin typeface="Arial" panose="020B0604020202020204" pitchFamily="34" charset="0"/>
              </a:rPr>
              <a:t>3.  Scattered left-sided nonspecific solid pulmonary nodules measuring up to 6 mm in the lingula. Attention on follow-up imaging.</a:t>
            </a:r>
          </a:p>
          <a:p>
            <a:r>
              <a:rPr lang="en-US" dirty="0">
                <a:effectLst/>
                <a:latin typeface="Arial" panose="020B0604020202020204" pitchFamily="34" charset="0"/>
              </a:rPr>
              <a:t> </a:t>
            </a:r>
          </a:p>
          <a:p>
            <a:r>
              <a:rPr lang="en-US" dirty="0">
                <a:effectLst/>
                <a:latin typeface="Arial" panose="020B0604020202020204" pitchFamily="34" charset="0"/>
              </a:rPr>
              <a:t>4.  Results were communicated to Dr. Ford by Dr. </a:t>
            </a:r>
            <a:r>
              <a:rPr lang="en-US" dirty="0" err="1">
                <a:effectLst/>
                <a:latin typeface="Arial" panose="020B0604020202020204" pitchFamily="34" charset="0"/>
              </a:rPr>
              <a:t>Parivash</a:t>
            </a:r>
            <a:r>
              <a:rPr lang="en-US" dirty="0">
                <a:effectLst/>
                <a:latin typeface="Arial" panose="020B0604020202020204" pitchFamily="34" charset="0"/>
              </a:rPr>
              <a:t> on 5/8/2024 at 1551</a:t>
            </a:r>
          </a:p>
          <a:p>
            <a:endParaRPr lang="en-US" dirty="0"/>
          </a:p>
        </p:txBody>
      </p:sp>
      <p:sp>
        <p:nvSpPr>
          <p:cNvPr id="5" name="TextBox 4">
            <a:extLst>
              <a:ext uri="{FF2B5EF4-FFF2-40B4-BE49-F238E27FC236}">
                <a16:creationId xmlns:a16="http://schemas.microsoft.com/office/drawing/2014/main" id="{60EEACD2-5CED-8FD7-2D3D-1B1C343E2D1A}"/>
              </a:ext>
            </a:extLst>
          </p:cNvPr>
          <p:cNvSpPr txBox="1"/>
          <p:nvPr/>
        </p:nvSpPr>
        <p:spPr>
          <a:xfrm>
            <a:off x="275422" y="6369398"/>
            <a:ext cx="1370632" cy="369332"/>
          </a:xfrm>
          <a:prstGeom prst="rect">
            <a:avLst/>
          </a:prstGeom>
          <a:noFill/>
        </p:spPr>
        <p:txBody>
          <a:bodyPr wrap="none" rtlCol="0">
            <a:spAutoFit/>
          </a:bodyPr>
          <a:lstStyle/>
          <a:p>
            <a:r>
              <a:rPr lang="en-US" dirty="0"/>
              <a:t>May 8, 2024</a:t>
            </a:r>
          </a:p>
        </p:txBody>
      </p:sp>
    </p:spTree>
    <p:extLst>
      <p:ext uri="{BB962C8B-B14F-4D97-AF65-F5344CB8AC3E}">
        <p14:creationId xmlns:p14="http://schemas.microsoft.com/office/powerpoint/2010/main" val="222903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60C311F-95FA-B422-ABDD-FBC2614B1068}"/>
              </a:ext>
            </a:extLst>
          </p:cNvPr>
          <p:cNvGraphicFramePr>
            <a:graphicFrameLocks noGrp="1"/>
          </p:cNvGraphicFramePr>
          <p:nvPr/>
        </p:nvGraphicFramePr>
        <p:xfrm>
          <a:off x="838200" y="2172494"/>
          <a:ext cx="10515600" cy="3657600"/>
        </p:xfrm>
        <a:graphic>
          <a:graphicData uri="http://schemas.openxmlformats.org/drawingml/2006/table">
            <a:tbl>
              <a:tblPr/>
              <a:tblGrid>
                <a:gridCol w="10515600">
                  <a:extLst>
                    <a:ext uri="{9D8B030D-6E8A-4147-A177-3AD203B41FA5}">
                      <a16:colId xmlns:a16="http://schemas.microsoft.com/office/drawing/2014/main" val="2537438719"/>
                    </a:ext>
                  </a:extLst>
                </a:gridCol>
              </a:tblGrid>
              <a:tr h="240930">
                <a:tc>
                  <a:txBody>
                    <a:bodyPr/>
                    <a:lstStyle/>
                    <a:p>
                      <a:r>
                        <a:rPr lang="en-US" sz="1600">
                          <a:effectLst/>
                          <a:latin typeface="Helvetica" pitchFamily="2" charset="0"/>
                        </a:rPr>
                        <a:t>Diagnosis</a:t>
                      </a:r>
                    </a:p>
                  </a:txBody>
                  <a:tcPr marL="0" marR="0" marT="0" marB="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7620" cap="flat" cmpd="sng" algn="ctr">
                      <a:solidFill>
                        <a:srgbClr val="CECECE"/>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751005615"/>
                  </a:ext>
                </a:extLst>
              </a:tr>
              <a:tr h="3373023">
                <a:tc>
                  <a:txBody>
                    <a:bodyPr/>
                    <a:lstStyle/>
                    <a:p>
                      <a:r>
                        <a:rPr lang="en-US" sz="1600" b="1" dirty="0">
                          <a:effectLst/>
                          <a:latin typeface="Arial" panose="020B0604020202020204" pitchFamily="34" charset="0"/>
                        </a:rPr>
                        <a:t>A. Lymph Node, 4L, EBUS-Guided Fine Needle Aspiration</a:t>
                      </a:r>
                      <a:endParaRPr lang="en-US" sz="1600" dirty="0">
                        <a:effectLst/>
                        <a:latin typeface="Arial" panose="020B0604020202020204" pitchFamily="34" charset="0"/>
                      </a:endParaRPr>
                    </a:p>
                    <a:p>
                      <a:pPr>
                        <a:buFont typeface="+mj-lt"/>
                        <a:buAutoNum type="arabicPeriod"/>
                      </a:pPr>
                      <a:r>
                        <a:rPr lang="en-US" sz="1600" dirty="0">
                          <a:effectLst/>
                          <a:latin typeface="Symbol" pitchFamily="2" charset="2"/>
                        </a:rPr>
                        <a:t>· </a:t>
                      </a:r>
                      <a:r>
                        <a:rPr lang="en-US" sz="1600" b="1" dirty="0">
                          <a:effectLst/>
                          <a:latin typeface="Helvetica" pitchFamily="2" charset="0"/>
                        </a:rPr>
                        <a:t>Metastatic poorly differentiated non-small cell carcinoma</a:t>
                      </a:r>
                      <a:r>
                        <a:rPr lang="en-US" sz="1600" dirty="0">
                          <a:effectLst/>
                          <a:latin typeface="Helvetica" pitchFamily="2" charset="0"/>
                        </a:rPr>
                        <a:t> </a:t>
                      </a:r>
                      <a:r>
                        <a:rPr lang="en-US" sz="1600" b="1" dirty="0">
                          <a:effectLst/>
                          <a:latin typeface="Helvetica" pitchFamily="2" charset="0"/>
                        </a:rPr>
                        <a:t> (see comment)</a:t>
                      </a:r>
                      <a:endParaRPr lang="en-US" sz="1600" dirty="0">
                        <a:effectLst/>
                        <a:latin typeface="Helvetica" pitchFamily="2" charset="0"/>
                      </a:endParaRPr>
                    </a:p>
                    <a:p>
                      <a:r>
                        <a:rPr lang="en-US" sz="1600" b="1" dirty="0">
                          <a:effectLst/>
                          <a:latin typeface="Arial" panose="020B0604020202020204" pitchFamily="34" charset="0"/>
                        </a:rPr>
                        <a:t> </a:t>
                      </a:r>
                      <a:endParaRPr lang="en-US" sz="1600" dirty="0">
                        <a:effectLst/>
                        <a:latin typeface="Arial" panose="020B0604020202020204" pitchFamily="34" charset="0"/>
                      </a:endParaRPr>
                    </a:p>
                    <a:p>
                      <a:r>
                        <a:rPr lang="en-US" sz="1600" b="1" dirty="0">
                          <a:effectLst/>
                          <a:latin typeface="Arial" panose="020B0604020202020204" pitchFamily="34" charset="0"/>
                        </a:rPr>
                        <a:t>B. Lymph Node, 7, EBUS-Guided Fine Needle Aspiration</a:t>
                      </a:r>
                      <a:endParaRPr lang="en-US" sz="1600" dirty="0">
                        <a:effectLst/>
                        <a:latin typeface="Arial" panose="020B0604020202020204" pitchFamily="34" charset="0"/>
                      </a:endParaRPr>
                    </a:p>
                    <a:p>
                      <a:pPr>
                        <a:buFont typeface="+mj-lt"/>
                        <a:buAutoNum type="arabicPeriod"/>
                      </a:pPr>
                      <a:r>
                        <a:rPr lang="en-US" sz="1600" dirty="0">
                          <a:effectLst/>
                          <a:latin typeface="Symbol" pitchFamily="2" charset="2"/>
                        </a:rPr>
                        <a:t>· </a:t>
                      </a:r>
                      <a:r>
                        <a:rPr lang="en-US" sz="1600" b="1" dirty="0">
                          <a:effectLst/>
                          <a:latin typeface="Helvetica" pitchFamily="2" charset="0"/>
                        </a:rPr>
                        <a:t>Metastatic poorly differentiated non-small cell carcinoma</a:t>
                      </a:r>
                      <a:r>
                        <a:rPr lang="en-US" sz="1600" dirty="0">
                          <a:effectLst/>
                          <a:latin typeface="Helvetica" pitchFamily="2" charset="0"/>
                        </a:rPr>
                        <a:t> </a:t>
                      </a:r>
                      <a:r>
                        <a:rPr lang="en-US" sz="1600" b="1" dirty="0">
                          <a:effectLst/>
                          <a:latin typeface="Helvetica" pitchFamily="2" charset="0"/>
                        </a:rPr>
                        <a:t> (see comment)</a:t>
                      </a:r>
                      <a:endParaRPr lang="en-US" sz="1600" dirty="0">
                        <a:effectLst/>
                        <a:latin typeface="Helvetica" pitchFamily="2" charset="0"/>
                      </a:endParaRPr>
                    </a:p>
                    <a:p>
                      <a:r>
                        <a:rPr lang="en-US" sz="1600" b="1" dirty="0">
                          <a:effectLst/>
                          <a:latin typeface="Arial" panose="020B0604020202020204" pitchFamily="34" charset="0"/>
                        </a:rPr>
                        <a:t> </a:t>
                      </a:r>
                      <a:endParaRPr lang="en-US" sz="1600" dirty="0">
                        <a:effectLst/>
                        <a:latin typeface="Arial" panose="020B0604020202020204" pitchFamily="34" charset="0"/>
                      </a:endParaRPr>
                    </a:p>
                    <a:p>
                      <a:r>
                        <a:rPr lang="en-US" sz="1600" b="1" dirty="0">
                          <a:effectLst/>
                          <a:latin typeface="Arial" panose="020B0604020202020204" pitchFamily="34" charset="0"/>
                        </a:rPr>
                        <a:t>C. Lymph Node, 4R, EBUS-Guided Fine Needle Aspiration</a:t>
                      </a:r>
                      <a:endParaRPr lang="en-US" sz="1600" dirty="0">
                        <a:effectLst/>
                        <a:latin typeface="Arial" panose="020B0604020202020204" pitchFamily="34" charset="0"/>
                      </a:endParaRPr>
                    </a:p>
                    <a:p>
                      <a:pPr>
                        <a:buFont typeface="+mj-lt"/>
                        <a:buAutoNum type="arabicPeriod"/>
                      </a:pPr>
                      <a:r>
                        <a:rPr lang="en-US" sz="1600" dirty="0">
                          <a:effectLst/>
                          <a:latin typeface="Symbol" pitchFamily="2" charset="2"/>
                        </a:rPr>
                        <a:t>· </a:t>
                      </a:r>
                      <a:r>
                        <a:rPr lang="en-US" sz="1600" b="1" dirty="0">
                          <a:effectLst/>
                          <a:latin typeface="Helvetica" pitchFamily="2" charset="0"/>
                        </a:rPr>
                        <a:t>Metastatic poorly differentiated non-small cell carcinoma</a:t>
                      </a:r>
                      <a:r>
                        <a:rPr lang="en-US" sz="1600" dirty="0">
                          <a:effectLst/>
                          <a:latin typeface="Helvetica" pitchFamily="2" charset="0"/>
                        </a:rPr>
                        <a:t> </a:t>
                      </a:r>
                      <a:r>
                        <a:rPr lang="en-US" sz="1600" b="1" dirty="0">
                          <a:effectLst/>
                          <a:latin typeface="Helvetica" pitchFamily="2" charset="0"/>
                        </a:rPr>
                        <a:t> (see comment)</a:t>
                      </a:r>
                      <a:endParaRPr lang="en-US" sz="1600" dirty="0">
                        <a:effectLst/>
                        <a:latin typeface="Helvetica" pitchFamily="2" charset="0"/>
                      </a:endParaRPr>
                    </a:p>
                    <a:p>
                      <a:r>
                        <a:rPr lang="en-US" sz="1600" b="1" dirty="0">
                          <a:effectLst/>
                          <a:latin typeface="Arial" panose="020B0604020202020204" pitchFamily="34" charset="0"/>
                        </a:rPr>
                        <a:t> </a:t>
                      </a:r>
                      <a:endParaRPr lang="en-US" sz="1600" dirty="0">
                        <a:effectLst/>
                        <a:latin typeface="Arial" panose="020B0604020202020204" pitchFamily="34" charset="0"/>
                      </a:endParaRPr>
                    </a:p>
                    <a:p>
                      <a:r>
                        <a:rPr lang="en-US" sz="1600" b="1" dirty="0">
                          <a:effectLst/>
                          <a:latin typeface="Arial" panose="020B0604020202020204" pitchFamily="34" charset="0"/>
                        </a:rPr>
                        <a:t>D. Lymph Node, 11RS, EBUS-Guided Fine Needle Aspiration</a:t>
                      </a:r>
                      <a:endParaRPr lang="en-US" sz="1600" dirty="0">
                        <a:effectLst/>
                        <a:latin typeface="Arial" panose="020B0604020202020204" pitchFamily="34" charset="0"/>
                      </a:endParaRPr>
                    </a:p>
                    <a:p>
                      <a:pPr>
                        <a:buFont typeface="+mj-lt"/>
                        <a:buAutoNum type="arabicPeriod"/>
                      </a:pPr>
                      <a:r>
                        <a:rPr lang="en-US" sz="1600" dirty="0">
                          <a:effectLst/>
                          <a:latin typeface="Symbol" pitchFamily="2" charset="2"/>
                        </a:rPr>
                        <a:t>· </a:t>
                      </a:r>
                      <a:r>
                        <a:rPr lang="en-US" sz="1600" b="1" dirty="0">
                          <a:effectLst/>
                          <a:latin typeface="Helvetica" pitchFamily="2" charset="0"/>
                        </a:rPr>
                        <a:t>Metastatic poorly differentiated non-small cell carcinoma</a:t>
                      </a:r>
                      <a:r>
                        <a:rPr lang="en-US" sz="1600" dirty="0">
                          <a:effectLst/>
                          <a:latin typeface="Helvetica" pitchFamily="2" charset="0"/>
                        </a:rPr>
                        <a:t> </a:t>
                      </a:r>
                      <a:r>
                        <a:rPr lang="en-US" sz="1600" b="1" dirty="0">
                          <a:effectLst/>
                          <a:latin typeface="Helvetica" pitchFamily="2" charset="0"/>
                        </a:rPr>
                        <a:t> (see comment)</a:t>
                      </a:r>
                      <a:endParaRPr lang="en-US" sz="1600" dirty="0">
                        <a:effectLst/>
                        <a:latin typeface="Helvetica" pitchFamily="2" charset="0"/>
                      </a:endParaRPr>
                    </a:p>
                    <a:p>
                      <a:r>
                        <a:rPr lang="en-US" sz="1600" b="1" dirty="0">
                          <a:effectLst/>
                          <a:latin typeface="Arial" panose="020B0604020202020204" pitchFamily="34" charset="0"/>
                        </a:rPr>
                        <a:t> </a:t>
                      </a:r>
                      <a:endParaRPr lang="en-US" sz="1600" dirty="0">
                        <a:effectLst/>
                        <a:latin typeface="Arial" panose="020B0604020202020204" pitchFamily="34" charset="0"/>
                      </a:endParaRPr>
                    </a:p>
                    <a:p>
                      <a:r>
                        <a:rPr lang="en-US" sz="1600" b="1" dirty="0">
                          <a:effectLst/>
                          <a:latin typeface="Arial" panose="020B0604020202020204" pitchFamily="34" charset="0"/>
                        </a:rPr>
                        <a:t>E. Lymph Node, 11RI, EBUS-Guided Fine Needle Aspiration</a:t>
                      </a:r>
                      <a:endParaRPr lang="en-US" sz="1600" dirty="0">
                        <a:effectLst/>
                        <a:latin typeface="Arial" panose="020B0604020202020204" pitchFamily="34" charset="0"/>
                      </a:endParaRPr>
                    </a:p>
                    <a:p>
                      <a:pPr>
                        <a:buFont typeface="+mj-lt"/>
                        <a:buAutoNum type="arabicPeriod"/>
                      </a:pPr>
                      <a:r>
                        <a:rPr lang="en-US" sz="1600" dirty="0">
                          <a:effectLst/>
                          <a:latin typeface="Symbol" pitchFamily="2" charset="2"/>
                        </a:rPr>
                        <a:t>· </a:t>
                      </a:r>
                      <a:r>
                        <a:rPr lang="en-US" sz="1600" b="1" dirty="0">
                          <a:effectLst/>
                          <a:latin typeface="Helvetica" pitchFamily="2" charset="0"/>
                        </a:rPr>
                        <a:t>Metastatic poorly differentiated non-small cell carcinoma</a:t>
                      </a:r>
                      <a:r>
                        <a:rPr lang="en-US" sz="1600" dirty="0">
                          <a:effectLst/>
                          <a:latin typeface="Helvetica" pitchFamily="2" charset="0"/>
                        </a:rPr>
                        <a:t> </a:t>
                      </a:r>
                      <a:r>
                        <a:rPr lang="en-US" sz="1600" b="1" dirty="0">
                          <a:effectLst/>
                          <a:latin typeface="Helvetica" pitchFamily="2" charset="0"/>
                        </a:rPr>
                        <a:t> (see comment)</a:t>
                      </a:r>
                      <a:endParaRPr lang="en-US" sz="1600" dirty="0">
                        <a:effectLst/>
                        <a:latin typeface="Helvetica" pitchFamily="2" charset="0"/>
                      </a:endParaRPr>
                    </a:p>
                  </a:txBody>
                  <a:tcPr marL="41828" marR="41828"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732669995"/>
                  </a:ext>
                </a:extLst>
              </a:tr>
            </a:tbl>
          </a:graphicData>
        </a:graphic>
      </p:graphicFrame>
      <p:sp>
        <p:nvSpPr>
          <p:cNvPr id="4" name="Rectangle 1">
            <a:extLst>
              <a:ext uri="{FF2B5EF4-FFF2-40B4-BE49-F238E27FC236}">
                <a16:creationId xmlns:a16="http://schemas.microsoft.com/office/drawing/2014/main" id="{AC96E7B5-A87A-9AB3-764A-E35C69EFFF2C}"/>
              </a:ext>
            </a:extLst>
          </p:cNvPr>
          <p:cNvSpPr>
            <a:spLocks noChangeArrowheads="1"/>
          </p:cNvSpPr>
          <p:nvPr/>
        </p:nvSpPr>
        <p:spPr bwMode="auto">
          <a:xfrm>
            <a:off x="838200" y="2173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a:ln>
                  <a:noFill/>
                </a:ln>
                <a:solidFill>
                  <a:schemeClr val="tx1"/>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DDFD6E3-8D03-09DE-C4B3-4015AD2B3695}"/>
              </a:ext>
            </a:extLst>
          </p:cNvPr>
          <p:cNvSpPr txBox="1"/>
          <p:nvPr/>
        </p:nvSpPr>
        <p:spPr>
          <a:xfrm>
            <a:off x="838200" y="843240"/>
            <a:ext cx="1447576" cy="646331"/>
          </a:xfrm>
          <a:prstGeom prst="rect">
            <a:avLst/>
          </a:prstGeom>
          <a:noFill/>
        </p:spPr>
        <p:txBody>
          <a:bodyPr wrap="none" rtlCol="0">
            <a:spAutoFit/>
          </a:bodyPr>
          <a:lstStyle/>
          <a:p>
            <a:r>
              <a:rPr lang="en-US" dirty="0"/>
              <a:t>Pathology  </a:t>
            </a:r>
          </a:p>
          <a:p>
            <a:r>
              <a:rPr lang="en-US" dirty="0"/>
              <a:t>May 10,2024</a:t>
            </a:r>
          </a:p>
        </p:txBody>
      </p:sp>
    </p:spTree>
    <p:extLst>
      <p:ext uri="{BB962C8B-B14F-4D97-AF65-F5344CB8AC3E}">
        <p14:creationId xmlns:p14="http://schemas.microsoft.com/office/powerpoint/2010/main" val="372535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F8BDA7-F515-C88C-8FAA-AB7F92745B10}"/>
              </a:ext>
            </a:extLst>
          </p:cNvPr>
          <p:cNvSpPr txBox="1"/>
          <p:nvPr/>
        </p:nvSpPr>
        <p:spPr>
          <a:xfrm>
            <a:off x="6632153" y="716098"/>
            <a:ext cx="4902507" cy="5632311"/>
          </a:xfrm>
          <a:prstGeom prst="rect">
            <a:avLst/>
          </a:prstGeom>
          <a:noFill/>
        </p:spPr>
        <p:txBody>
          <a:bodyPr wrap="square" rtlCol="0">
            <a:spAutoFit/>
          </a:bodyPr>
          <a:lstStyle/>
          <a:p>
            <a:r>
              <a:rPr lang="en-US" dirty="0">
                <a:effectLst/>
                <a:latin typeface="Arial" panose="020B0604020202020204" pitchFamily="34" charset="0"/>
              </a:rPr>
              <a:t>1.  Numerous (approximately 50) enhancing lesions in the supratentorial and infratentorial parenchyma, concerning for intracranial metastases. Some of these lesions have mild perilesional edema. </a:t>
            </a:r>
          </a:p>
          <a:p>
            <a:r>
              <a:rPr lang="en-US" dirty="0">
                <a:effectLst/>
                <a:latin typeface="Arial" panose="020B0604020202020204" pitchFamily="34" charset="0"/>
              </a:rPr>
              <a:t> </a:t>
            </a:r>
          </a:p>
          <a:p>
            <a:r>
              <a:rPr lang="en-US" dirty="0">
                <a:effectLst/>
                <a:latin typeface="Arial" panose="020B0604020202020204" pitchFamily="34" charset="0"/>
              </a:rPr>
              <a:t>2.  13 x 9 mm dural based, hyperperfused, enhancing lesion along the superior aspect of the right tentorial leaflet with mild perilesional edema in the lingual gyrus, also favored to represent a dural metastasis, less likely an incidental meningioma.</a:t>
            </a:r>
          </a:p>
          <a:p>
            <a:r>
              <a:rPr lang="en-US" dirty="0">
                <a:effectLst/>
                <a:latin typeface="Arial" panose="020B0604020202020204" pitchFamily="34" charset="0"/>
              </a:rPr>
              <a:t> </a:t>
            </a:r>
          </a:p>
          <a:p>
            <a:r>
              <a:rPr lang="en-US" dirty="0">
                <a:effectLst/>
                <a:latin typeface="Arial" panose="020B0604020202020204" pitchFamily="34" charset="0"/>
              </a:rPr>
              <a:t>3.  Mildly heterogenous and decreased bone marrow signal in the visualized upper cervical spine, which may be red marrow reconversion. No focal suspicious marrow replacing lesion. Recommend attention on upcoming PET/CT. </a:t>
            </a:r>
          </a:p>
          <a:p>
            <a:endParaRPr lang="en-US" dirty="0"/>
          </a:p>
        </p:txBody>
      </p:sp>
      <p:sp>
        <p:nvSpPr>
          <p:cNvPr id="3" name="TextBox 2">
            <a:extLst>
              <a:ext uri="{FF2B5EF4-FFF2-40B4-BE49-F238E27FC236}">
                <a16:creationId xmlns:a16="http://schemas.microsoft.com/office/drawing/2014/main" id="{427C0382-1F86-9D24-4F98-792FF14CCFEA}"/>
              </a:ext>
            </a:extLst>
          </p:cNvPr>
          <p:cNvSpPr txBox="1"/>
          <p:nvPr/>
        </p:nvSpPr>
        <p:spPr>
          <a:xfrm>
            <a:off x="9452473" y="5957236"/>
            <a:ext cx="1494063" cy="369332"/>
          </a:xfrm>
          <a:prstGeom prst="rect">
            <a:avLst/>
          </a:prstGeom>
          <a:noFill/>
        </p:spPr>
        <p:txBody>
          <a:bodyPr wrap="none" rtlCol="0">
            <a:spAutoFit/>
          </a:bodyPr>
          <a:lstStyle/>
          <a:p>
            <a:r>
              <a:rPr lang="en-US" dirty="0"/>
              <a:t>May 15, 2024</a:t>
            </a:r>
          </a:p>
        </p:txBody>
      </p:sp>
      <p:pic>
        <p:nvPicPr>
          <p:cNvPr id="4" name="Picture 3" descr="A close-up of a mri scan&#10;&#10;Description automatically generated">
            <a:extLst>
              <a:ext uri="{FF2B5EF4-FFF2-40B4-BE49-F238E27FC236}">
                <a16:creationId xmlns:a16="http://schemas.microsoft.com/office/drawing/2014/main" id="{9892FA8B-394F-418B-5E06-A5A1EDD8B5FB}"/>
              </a:ext>
            </a:extLst>
          </p:cNvPr>
          <p:cNvPicPr>
            <a:picLocks noChangeAspect="1"/>
          </p:cNvPicPr>
          <p:nvPr/>
        </p:nvPicPr>
        <p:blipFill>
          <a:blip r:embed="rId2"/>
          <a:stretch>
            <a:fillRect/>
          </a:stretch>
        </p:blipFill>
        <p:spPr>
          <a:xfrm>
            <a:off x="0" y="0"/>
            <a:ext cx="6491670" cy="5805889"/>
          </a:xfrm>
          <a:prstGeom prst="rect">
            <a:avLst/>
          </a:prstGeom>
        </p:spPr>
      </p:pic>
    </p:spTree>
    <p:extLst>
      <p:ext uri="{BB962C8B-B14F-4D97-AF65-F5344CB8AC3E}">
        <p14:creationId xmlns:p14="http://schemas.microsoft.com/office/powerpoint/2010/main" val="160468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x-ray of a person&#10;&#10;Description automatically generated">
            <a:extLst>
              <a:ext uri="{FF2B5EF4-FFF2-40B4-BE49-F238E27FC236}">
                <a16:creationId xmlns:a16="http://schemas.microsoft.com/office/drawing/2014/main" id="{BD8D3A86-6C6E-A6AE-8C2F-3E42F0EF3A5B}"/>
              </a:ext>
            </a:extLst>
          </p:cNvPr>
          <p:cNvPicPr>
            <a:picLocks noChangeAspect="1"/>
          </p:cNvPicPr>
          <p:nvPr/>
        </p:nvPicPr>
        <p:blipFill>
          <a:blip r:embed="rId2"/>
          <a:stretch>
            <a:fillRect/>
          </a:stretch>
        </p:blipFill>
        <p:spPr>
          <a:xfrm>
            <a:off x="0" y="99513"/>
            <a:ext cx="4951763" cy="6758487"/>
          </a:xfrm>
          <a:prstGeom prst="rect">
            <a:avLst/>
          </a:prstGeom>
        </p:spPr>
      </p:pic>
      <p:sp>
        <p:nvSpPr>
          <p:cNvPr id="9" name="TextBox 8">
            <a:extLst>
              <a:ext uri="{FF2B5EF4-FFF2-40B4-BE49-F238E27FC236}">
                <a16:creationId xmlns:a16="http://schemas.microsoft.com/office/drawing/2014/main" id="{5117F9F2-3FFB-59EF-001B-6AA4F4306D66}"/>
              </a:ext>
            </a:extLst>
          </p:cNvPr>
          <p:cNvSpPr txBox="1"/>
          <p:nvPr/>
        </p:nvSpPr>
        <p:spPr>
          <a:xfrm>
            <a:off x="4951763" y="220337"/>
            <a:ext cx="7403337" cy="6740307"/>
          </a:xfrm>
          <a:prstGeom prst="rect">
            <a:avLst/>
          </a:prstGeom>
          <a:noFill/>
        </p:spPr>
        <p:txBody>
          <a:bodyPr wrap="square" rtlCol="0">
            <a:spAutoFit/>
          </a:bodyPr>
          <a:lstStyle/>
          <a:p>
            <a:r>
              <a:rPr lang="en-US" dirty="0">
                <a:effectLst/>
                <a:latin typeface="Arial" panose="020B0604020202020204" pitchFamily="34" charset="0"/>
              </a:rPr>
              <a:t>1. Infiltrative large hypermetabolic right perihilar lung mass consistent with primary bronchogenic malignancy with now complete collapse of the right upper lobe and partial atelectasis of the right middle lobe of the lung. Moderate size right pleural effusion with hypermetabolic right pleural metastases. Small pericardial effusion also concerning for malignant effusion.</a:t>
            </a:r>
          </a:p>
          <a:p>
            <a:r>
              <a:rPr lang="en-US" dirty="0">
                <a:effectLst/>
                <a:latin typeface="Arial" panose="020B0604020202020204" pitchFamily="34" charset="0"/>
              </a:rPr>
              <a:t>2. Multiple hypermetabolic right supraclavicular and mediastinal and right hilar lymphadenopathy.</a:t>
            </a:r>
          </a:p>
          <a:p>
            <a:r>
              <a:rPr lang="en-US" dirty="0">
                <a:effectLst/>
                <a:latin typeface="Arial" panose="020B0604020202020204" pitchFamily="34" charset="0"/>
              </a:rPr>
              <a:t>3. Multiple hypermetabolic osseous lesions, soft subcutaneous and intramuscular lesions, right adrenal lesions, right hepatic lobe lesion highly concerning for metastatic disease.</a:t>
            </a:r>
          </a:p>
          <a:p>
            <a:r>
              <a:rPr lang="en-US" dirty="0">
                <a:effectLst/>
                <a:latin typeface="Arial" panose="020B0604020202020204" pitchFamily="34" charset="0"/>
              </a:rPr>
              <a:t>4. Mild hypermetabolic focus noted in the pancreatic body/peripancreatic region without CT correlate, indeterminate, metastasis is not excluded. Attention on follow-up imaging.</a:t>
            </a:r>
          </a:p>
          <a:p>
            <a:r>
              <a:rPr lang="en-US" dirty="0">
                <a:effectLst/>
                <a:latin typeface="Arial" panose="020B0604020202020204" pitchFamily="34" charset="0"/>
              </a:rPr>
              <a:t>5. Intense FDG uptake noted in the mid and the right abdomen without CT correlate, indeterminate may represent physiologic bowel activity however in this patient with extensive metastatic disease, small bowel metastasis cannot be excluded. Further evaluation with CT with contrast is recommended.</a:t>
            </a:r>
          </a:p>
          <a:p>
            <a:r>
              <a:rPr lang="en-US" dirty="0">
                <a:effectLst/>
                <a:latin typeface="Arial" panose="020B0604020202020204" pitchFamily="34" charset="0"/>
              </a:rPr>
              <a:t>6. A lytic metastases in the spinous process in the posterior elements posterior lamina of the L3 vertebra with extraosseous soft tissue extension and extension into the posterior epidural space. Further evaluation with MRI is recommended. </a:t>
            </a:r>
          </a:p>
          <a:p>
            <a:endParaRPr lang="en-US" dirty="0"/>
          </a:p>
        </p:txBody>
      </p:sp>
      <p:sp>
        <p:nvSpPr>
          <p:cNvPr id="10" name="TextBox 9">
            <a:extLst>
              <a:ext uri="{FF2B5EF4-FFF2-40B4-BE49-F238E27FC236}">
                <a16:creationId xmlns:a16="http://schemas.microsoft.com/office/drawing/2014/main" id="{B0DEC1C1-DB6C-87A3-533C-534D7791750E}"/>
              </a:ext>
            </a:extLst>
          </p:cNvPr>
          <p:cNvSpPr txBox="1"/>
          <p:nvPr/>
        </p:nvSpPr>
        <p:spPr>
          <a:xfrm>
            <a:off x="10069417" y="6452997"/>
            <a:ext cx="1494063" cy="369332"/>
          </a:xfrm>
          <a:prstGeom prst="rect">
            <a:avLst/>
          </a:prstGeom>
          <a:noFill/>
        </p:spPr>
        <p:txBody>
          <a:bodyPr wrap="none" rtlCol="0">
            <a:spAutoFit/>
          </a:bodyPr>
          <a:lstStyle/>
          <a:p>
            <a:r>
              <a:rPr lang="en-US" dirty="0"/>
              <a:t>May 17, 2024</a:t>
            </a:r>
          </a:p>
        </p:txBody>
      </p:sp>
    </p:spTree>
    <p:extLst>
      <p:ext uri="{BB962C8B-B14F-4D97-AF65-F5344CB8AC3E}">
        <p14:creationId xmlns:p14="http://schemas.microsoft.com/office/powerpoint/2010/main" val="259221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B4F1462-8BD8-40CC-BDD4-3EFF95A7868C}"/>
              </a:ext>
            </a:extLst>
          </p:cNvPr>
          <p:cNvPicPr>
            <a:picLocks noChangeAspect="1"/>
          </p:cNvPicPr>
          <p:nvPr/>
        </p:nvPicPr>
        <p:blipFill>
          <a:blip r:embed="rId2"/>
          <a:stretch>
            <a:fillRect/>
          </a:stretch>
        </p:blipFill>
        <p:spPr>
          <a:xfrm>
            <a:off x="712474" y="1886559"/>
            <a:ext cx="11339358" cy="1542441"/>
          </a:xfrm>
          <a:prstGeom prst="rect">
            <a:avLst/>
          </a:prstGeom>
        </p:spPr>
      </p:pic>
      <p:sp>
        <p:nvSpPr>
          <p:cNvPr id="6" name="TextBox 5">
            <a:extLst>
              <a:ext uri="{FF2B5EF4-FFF2-40B4-BE49-F238E27FC236}">
                <a16:creationId xmlns:a16="http://schemas.microsoft.com/office/drawing/2014/main" id="{04EBE328-5FDA-57D4-207F-98F87AFF2C42}"/>
              </a:ext>
            </a:extLst>
          </p:cNvPr>
          <p:cNvSpPr txBox="1"/>
          <p:nvPr/>
        </p:nvSpPr>
        <p:spPr>
          <a:xfrm>
            <a:off x="712474" y="565764"/>
            <a:ext cx="2454775" cy="646331"/>
          </a:xfrm>
          <a:prstGeom prst="rect">
            <a:avLst/>
          </a:prstGeom>
          <a:noFill/>
        </p:spPr>
        <p:txBody>
          <a:bodyPr wrap="none" rtlCol="0">
            <a:spAutoFit/>
          </a:bodyPr>
          <a:lstStyle/>
          <a:p>
            <a:r>
              <a:rPr lang="en-US" dirty="0"/>
              <a:t>Molecular Diagnostics </a:t>
            </a:r>
          </a:p>
          <a:p>
            <a:r>
              <a:rPr lang="en-US" dirty="0"/>
              <a:t>May 17, 2024</a:t>
            </a:r>
          </a:p>
        </p:txBody>
      </p:sp>
    </p:spTree>
    <p:extLst>
      <p:ext uri="{BB962C8B-B14F-4D97-AF65-F5344CB8AC3E}">
        <p14:creationId xmlns:p14="http://schemas.microsoft.com/office/powerpoint/2010/main" val="1733986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779</Words>
  <Application>Microsoft Macintosh PowerPoint</Application>
  <PresentationFormat>Widescreen</PresentationFormat>
  <Paragraphs>59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Aptos Display</vt:lpstr>
      <vt:lpstr>Arial</vt:lpstr>
      <vt:lpstr>Helvetica</vt:lpstr>
      <vt:lpstr>Symbol</vt:lpstr>
      <vt:lpstr>Office Theme</vt:lpstr>
      <vt:lpstr>MED 275 – Diagnosis and Screening</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 BL</dc:creator>
  <cp:lastModifiedBy>BL BL</cp:lastModifiedBy>
  <cp:revision>3</cp:revision>
  <dcterms:created xsi:type="dcterms:W3CDTF">2024-09-24T20:06:31Z</dcterms:created>
  <dcterms:modified xsi:type="dcterms:W3CDTF">2024-09-24T20:42:28Z</dcterms:modified>
</cp:coreProperties>
</file>